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73E25B3-940E-4792-80ED-8F63338B7328}"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09120-F42B-4264-8757-289096BC39BB}"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565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E25B3-940E-4792-80ED-8F63338B7328}"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192613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E25B3-940E-4792-80ED-8F63338B7328}"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09120-F42B-4264-8757-289096BC39B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79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E25B3-940E-4792-80ED-8F63338B7328}"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49362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3E25B3-940E-4792-80ED-8F63338B7328}"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09120-F42B-4264-8757-289096BC39BB}"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120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3E25B3-940E-4792-80ED-8F63338B7328}"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164723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3E25B3-940E-4792-80ED-8F63338B7328}"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97181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3E25B3-940E-4792-80ED-8F63338B7328}"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288914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E25B3-940E-4792-80ED-8F63338B7328}"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205709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3E25B3-940E-4792-80ED-8F63338B7328}"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09120-F42B-4264-8757-289096BC39BB}" type="slidenum">
              <a:rPr lang="en-US" smtClean="0"/>
              <a:t>‹#›</a:t>
            </a:fld>
            <a:endParaRPr lang="en-US"/>
          </a:p>
        </p:txBody>
      </p:sp>
    </p:spTree>
    <p:extLst>
      <p:ext uri="{BB962C8B-B14F-4D97-AF65-F5344CB8AC3E}">
        <p14:creationId xmlns:p14="http://schemas.microsoft.com/office/powerpoint/2010/main" val="412678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3E25B3-940E-4792-80ED-8F63338B7328}"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09120-F42B-4264-8757-289096BC39B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11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3E25B3-940E-4792-80ED-8F63338B7328}" type="datetimeFigureOut">
              <a:rPr lang="en-US" smtClean="0"/>
              <a:t>6/20/2023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C09120-F42B-4264-8757-289096BC39BB}"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74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edunote.com/sanctioning-banks-loa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dunote.com/marketing-information-system" TargetMode="External"/><Relationship Id="rId2" Type="http://schemas.openxmlformats.org/officeDocument/2006/relationships/hyperlink" Target="https://www.iedunote.com/creditworthin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dunote.com/banking-system-around-the-world" TargetMode="External"/><Relationship Id="rId2" Type="http://schemas.openxmlformats.org/officeDocument/2006/relationships/hyperlink" Target="https://www.iedunote.com/modern-banking-histo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CBEEC-49BF-023A-72DC-CBC2392F2004}"/>
              </a:ext>
            </a:extLst>
          </p:cNvPr>
          <p:cNvSpPr>
            <a:spLocks noGrp="1"/>
          </p:cNvSpPr>
          <p:nvPr>
            <p:ph type="ctrTitle"/>
          </p:nvPr>
        </p:nvSpPr>
        <p:spPr/>
        <p:txBody>
          <a:bodyPr/>
          <a:lstStyle/>
          <a:p>
            <a:r>
              <a:rPr lang="en-US" b="1" dirty="0"/>
              <a:t>Commercial Bank</a:t>
            </a:r>
          </a:p>
        </p:txBody>
      </p:sp>
      <p:sp>
        <p:nvSpPr>
          <p:cNvPr id="3" name="Subtitle 2">
            <a:extLst>
              <a:ext uri="{FF2B5EF4-FFF2-40B4-BE49-F238E27FC236}">
                <a16:creationId xmlns:a16="http://schemas.microsoft.com/office/drawing/2014/main" id="{5B135A5A-2F26-59F1-A0E1-24E19B1512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622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E872-B041-6D32-0490-7722211D06E0}"/>
              </a:ext>
            </a:extLst>
          </p:cNvPr>
          <p:cNvSpPr>
            <a:spLocks noGrp="1"/>
          </p:cNvSpPr>
          <p:nvPr>
            <p:ph type="title"/>
          </p:nvPr>
        </p:nvSpPr>
        <p:spPr/>
        <p:txBody>
          <a:bodyPr/>
          <a:lstStyle/>
          <a:p>
            <a:r>
              <a:rPr lang="en-US" b="1" i="0" dirty="0">
                <a:solidFill>
                  <a:srgbClr val="151515"/>
                </a:solidFill>
                <a:effectLst/>
                <a:latin typeface="-apple-system"/>
              </a:rPr>
              <a:t>A. Primary Functions of Banks</a:t>
            </a:r>
            <a:endParaRPr lang="en-US" dirty="0"/>
          </a:p>
        </p:txBody>
      </p:sp>
      <p:sp>
        <p:nvSpPr>
          <p:cNvPr id="3" name="Content Placeholder 2">
            <a:extLst>
              <a:ext uri="{FF2B5EF4-FFF2-40B4-BE49-F238E27FC236}">
                <a16:creationId xmlns:a16="http://schemas.microsoft.com/office/drawing/2014/main" id="{7FB72900-D81F-9128-7F97-3B1FCFC4E034}"/>
              </a:ext>
            </a:extLst>
          </p:cNvPr>
          <p:cNvSpPr>
            <a:spLocks noGrp="1"/>
          </p:cNvSpPr>
          <p:nvPr>
            <p:ph idx="1"/>
          </p:nvPr>
        </p:nvSpPr>
        <p:spPr/>
        <p:txBody>
          <a:bodyPr>
            <a:normAutofit fontScale="85000" lnSpcReduction="20000"/>
          </a:bodyPr>
          <a:lstStyle/>
          <a:p>
            <a:pPr algn="just"/>
            <a:r>
              <a:rPr lang="en-US" b="1" i="0" dirty="0">
                <a:solidFill>
                  <a:srgbClr val="151515"/>
                </a:solidFill>
                <a:effectLst/>
                <a:latin typeface="-apple-system"/>
              </a:rPr>
              <a:t>2. Granting of Loans and Advances</a:t>
            </a:r>
          </a:p>
          <a:p>
            <a:pPr algn="just"/>
            <a:r>
              <a:rPr lang="en-US" b="0" i="0" dirty="0">
                <a:solidFill>
                  <a:srgbClr val="151515"/>
                </a:solidFill>
                <a:effectLst/>
                <a:latin typeface="-apple-system"/>
              </a:rPr>
              <a:t>The bank advances loans to the business community and other members of the public. The rate charged is higher than what it pays on deposits. The types of </a:t>
            </a:r>
            <a:r>
              <a:rPr lang="en-US" b="0" i="0" u="none" strike="noStrike" dirty="0">
                <a:solidFill>
                  <a:srgbClr val="CC0000"/>
                </a:solidFill>
                <a:effectLst/>
                <a:latin typeface="-apple-system"/>
                <a:hlinkClick r:id="rId2"/>
              </a:rPr>
              <a:t>bank loans</a:t>
            </a:r>
            <a:r>
              <a:rPr lang="en-US" b="0" i="0" dirty="0">
                <a:solidFill>
                  <a:srgbClr val="151515"/>
                </a:solidFill>
                <a:effectLst/>
                <a:latin typeface="-apple-system"/>
              </a:rPr>
              <a:t> and advances are:</a:t>
            </a:r>
          </a:p>
          <a:p>
            <a:pPr algn="just">
              <a:buFont typeface="+mj-lt"/>
              <a:buAutoNum type="arabicPeriod"/>
            </a:pPr>
            <a:r>
              <a:rPr lang="en-US" b="1" i="0" dirty="0">
                <a:solidFill>
                  <a:srgbClr val="151515"/>
                </a:solidFill>
                <a:effectLst/>
                <a:latin typeface="-apple-system"/>
              </a:rPr>
              <a:t>Overdraft:</a:t>
            </a:r>
            <a:r>
              <a:rPr lang="en-US" b="0" i="0" dirty="0">
                <a:solidFill>
                  <a:srgbClr val="151515"/>
                </a:solidFill>
                <a:effectLst/>
                <a:latin typeface="-apple-system"/>
              </a:rPr>
              <a:t> This type of advance is given to current account holders. It is sanctioned to business people and firms. An overdraft facility is granted against collateral security.</a:t>
            </a:r>
          </a:p>
          <a:p>
            <a:pPr algn="just">
              <a:buFont typeface="+mj-lt"/>
              <a:buAutoNum type="arabicPeriod"/>
            </a:pPr>
            <a:r>
              <a:rPr lang="en-US" b="1" i="0" dirty="0">
                <a:solidFill>
                  <a:srgbClr val="151515"/>
                </a:solidFill>
                <a:effectLst/>
                <a:latin typeface="-apple-system"/>
              </a:rPr>
              <a:t>Cash Credits:</a:t>
            </a:r>
            <a:r>
              <a:rPr lang="en-US" b="0" i="0" dirty="0">
                <a:solidFill>
                  <a:srgbClr val="151515"/>
                </a:solidFill>
                <a:effectLst/>
                <a:latin typeface="-apple-system"/>
              </a:rPr>
              <a:t> The client is allowed cash credit up to a specific limit fixed in advance. The cash credit is given against the security of tangible assets and or guarantees. The advance is given for a longer period, and a larger loan amount is sanctioned than that of an overdraft.</a:t>
            </a:r>
          </a:p>
          <a:p>
            <a:pPr algn="just">
              <a:buFont typeface="+mj-lt"/>
              <a:buAutoNum type="arabicPeriod"/>
            </a:pPr>
            <a:r>
              <a:rPr lang="en-US" b="1" i="0" dirty="0">
                <a:solidFill>
                  <a:srgbClr val="151515"/>
                </a:solidFill>
                <a:effectLst/>
                <a:latin typeface="-apple-system"/>
              </a:rPr>
              <a:t>Loans:</a:t>
            </a:r>
            <a:r>
              <a:rPr lang="en-US" b="0" i="0" dirty="0">
                <a:solidFill>
                  <a:srgbClr val="151515"/>
                </a:solidFill>
                <a:effectLst/>
                <a:latin typeface="-apple-system"/>
              </a:rPr>
              <a:t> It is normal for the short term, say a period of one year, or medium-term, says a period of five years. Nowadays, banks do lend money for the long term. Loans are normally secured against the tangible assets of the company.</a:t>
            </a:r>
          </a:p>
          <a:p>
            <a:pPr algn="just">
              <a:buFont typeface="+mj-lt"/>
              <a:buAutoNum type="arabicPeriod"/>
            </a:pPr>
            <a:r>
              <a:rPr lang="en-US" b="1" i="0" dirty="0">
                <a:solidFill>
                  <a:srgbClr val="151515"/>
                </a:solidFill>
                <a:effectLst/>
                <a:latin typeface="-apple-system"/>
              </a:rPr>
              <a:t>Discounting of the bill of exchange:</a:t>
            </a:r>
            <a:r>
              <a:rPr lang="en-US" b="0" i="0" dirty="0">
                <a:solidFill>
                  <a:srgbClr val="151515"/>
                </a:solidFill>
                <a:effectLst/>
                <a:latin typeface="-apple-system"/>
              </a:rPr>
              <a:t> The bank can advance money by discounting or purchasing bills of exchange, both domestic and foreign. The bill is presented to the drawee or acceptor of the bill on maturity, and the amount is collected.</a:t>
            </a:r>
          </a:p>
          <a:p>
            <a:pPr algn="just"/>
            <a:endParaRPr lang="en-US" dirty="0"/>
          </a:p>
        </p:txBody>
      </p:sp>
    </p:spTree>
    <p:extLst>
      <p:ext uri="{BB962C8B-B14F-4D97-AF65-F5344CB8AC3E}">
        <p14:creationId xmlns:p14="http://schemas.microsoft.com/office/powerpoint/2010/main" val="116825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69A8-290D-1615-BE5A-4FA8FFE76AEC}"/>
              </a:ext>
            </a:extLst>
          </p:cNvPr>
          <p:cNvSpPr>
            <a:spLocks noGrp="1"/>
          </p:cNvSpPr>
          <p:nvPr>
            <p:ph type="title"/>
          </p:nvPr>
        </p:nvSpPr>
        <p:spPr/>
        <p:txBody>
          <a:bodyPr>
            <a:normAutofit/>
          </a:bodyPr>
          <a:lstStyle/>
          <a:p>
            <a:r>
              <a:rPr lang="en-US" b="1" i="0" dirty="0">
                <a:solidFill>
                  <a:srgbClr val="151515"/>
                </a:solidFill>
                <a:effectLst/>
                <a:latin typeface="-apple-system"/>
              </a:rPr>
              <a:t>B. Secondary Functions of Banks</a:t>
            </a:r>
            <a:endParaRPr lang="en-US" dirty="0"/>
          </a:p>
        </p:txBody>
      </p:sp>
      <p:sp>
        <p:nvSpPr>
          <p:cNvPr id="3" name="Content Placeholder 2">
            <a:extLst>
              <a:ext uri="{FF2B5EF4-FFF2-40B4-BE49-F238E27FC236}">
                <a16:creationId xmlns:a16="http://schemas.microsoft.com/office/drawing/2014/main" id="{D663B6B9-3CC8-DD5D-643A-4EC779AAC1E4}"/>
              </a:ext>
            </a:extLst>
          </p:cNvPr>
          <p:cNvSpPr>
            <a:spLocks noGrp="1"/>
          </p:cNvSpPr>
          <p:nvPr>
            <p:ph idx="1"/>
          </p:nvPr>
        </p:nvSpPr>
        <p:spPr/>
        <p:txBody>
          <a:bodyPr>
            <a:normAutofit fontScale="70000" lnSpcReduction="20000"/>
          </a:bodyPr>
          <a:lstStyle/>
          <a:p>
            <a:pPr algn="just"/>
            <a:r>
              <a:rPr lang="en-US" b="0" i="0" dirty="0">
                <a:solidFill>
                  <a:srgbClr val="151515"/>
                </a:solidFill>
                <a:effectLst/>
                <a:latin typeface="-apple-system"/>
              </a:rPr>
              <a:t>The bank performs some secondary functions, also called non-banking functions. These important secondary’ functions of banks are explained below.</a:t>
            </a:r>
          </a:p>
          <a:p>
            <a:pPr algn="just"/>
            <a:r>
              <a:rPr lang="en-US" b="1" i="0" dirty="0">
                <a:solidFill>
                  <a:srgbClr val="151515"/>
                </a:solidFill>
                <a:effectLst/>
                <a:latin typeface="-apple-system"/>
              </a:rPr>
              <a:t>1. Agency Functions</a:t>
            </a:r>
          </a:p>
          <a:p>
            <a:pPr algn="just"/>
            <a:r>
              <a:rPr lang="en-US" b="0" i="0" dirty="0">
                <a:solidFill>
                  <a:srgbClr val="151515"/>
                </a:solidFill>
                <a:effectLst/>
                <a:latin typeface="-apple-system"/>
              </a:rPr>
              <a:t>The bank acts as an agent of its customers. The bank performs several agency functions, which include:-</a:t>
            </a:r>
          </a:p>
          <a:p>
            <a:pPr algn="just">
              <a:buFont typeface="+mj-lt"/>
              <a:buAutoNum type="arabicPeriod"/>
            </a:pPr>
            <a:r>
              <a:rPr lang="en-US" b="1" i="0" dirty="0">
                <a:solidFill>
                  <a:srgbClr val="151515"/>
                </a:solidFill>
                <a:effectLst/>
                <a:latin typeface="-apple-system"/>
              </a:rPr>
              <a:t>Transfer of Funds:</a:t>
            </a:r>
            <a:r>
              <a:rPr lang="en-US" b="0" i="0" dirty="0">
                <a:solidFill>
                  <a:srgbClr val="151515"/>
                </a:solidFill>
                <a:effectLst/>
                <a:latin typeface="-apple-system"/>
              </a:rPr>
              <a:t> The bank transfers funds from one branch or place to another.</a:t>
            </a:r>
          </a:p>
          <a:p>
            <a:pPr algn="just">
              <a:buFont typeface="+mj-lt"/>
              <a:buAutoNum type="arabicPeriod"/>
            </a:pPr>
            <a:r>
              <a:rPr lang="en-US" b="1" i="0" dirty="0">
                <a:solidFill>
                  <a:srgbClr val="151515"/>
                </a:solidFill>
                <a:effectLst/>
                <a:latin typeface="-apple-system"/>
              </a:rPr>
              <a:t>Collection of checks:</a:t>
            </a:r>
            <a:r>
              <a:rPr lang="en-US" b="0" i="0" dirty="0">
                <a:solidFill>
                  <a:srgbClr val="151515"/>
                </a:solidFill>
                <a:effectLst/>
                <a:latin typeface="-apple-system"/>
              </a:rPr>
              <a:t> The bank collects the checks’ money through its customers’ clearing section. The bank also collects money from the bills of exchange.</a:t>
            </a:r>
          </a:p>
          <a:p>
            <a:pPr algn="just">
              <a:buFont typeface="+mj-lt"/>
              <a:buAutoNum type="arabicPeriod"/>
            </a:pPr>
            <a:r>
              <a:rPr lang="en-US" b="1" i="0" dirty="0">
                <a:solidFill>
                  <a:srgbClr val="151515"/>
                </a:solidFill>
                <a:effectLst/>
                <a:latin typeface="-apple-system"/>
              </a:rPr>
              <a:t>Periodic Payments:</a:t>
            </a:r>
            <a:r>
              <a:rPr lang="en-US" b="0" i="0" dirty="0">
                <a:solidFill>
                  <a:srgbClr val="151515"/>
                </a:solidFill>
                <a:effectLst/>
                <a:latin typeface="-apple-system"/>
              </a:rPr>
              <a:t> On standing instructions of the client, the bank makes periodic payments regarding electricity bills, rent, etc.</a:t>
            </a:r>
          </a:p>
          <a:p>
            <a:pPr algn="just">
              <a:buFont typeface="+mj-lt"/>
              <a:buAutoNum type="arabicPeriod"/>
            </a:pPr>
            <a:r>
              <a:rPr lang="en-US" b="1" i="0" dirty="0">
                <a:solidFill>
                  <a:srgbClr val="151515"/>
                </a:solidFill>
                <a:effectLst/>
                <a:latin typeface="-apple-system"/>
              </a:rPr>
              <a:t>Portfolio Management:</a:t>
            </a:r>
            <a:r>
              <a:rPr lang="en-US" b="0" i="0" dirty="0">
                <a:solidFill>
                  <a:srgbClr val="151515"/>
                </a:solidFill>
                <a:effectLst/>
                <a:latin typeface="-apple-system"/>
              </a:rPr>
              <a:t> The banks also undertake to purchase and sell the shares and debentures on behalf of the clients and accordingly debit or credit the account. This facility is called portfolio management.</a:t>
            </a:r>
          </a:p>
          <a:p>
            <a:pPr algn="just">
              <a:buFont typeface="+mj-lt"/>
              <a:buAutoNum type="arabicPeriod"/>
            </a:pPr>
            <a:r>
              <a:rPr lang="en-US" b="1" i="0" dirty="0">
                <a:solidFill>
                  <a:srgbClr val="151515"/>
                </a:solidFill>
                <a:effectLst/>
                <a:latin typeface="-apple-system"/>
              </a:rPr>
              <a:t>Periodic Collections:</a:t>
            </a:r>
            <a:r>
              <a:rPr lang="en-US" b="0" i="0" dirty="0">
                <a:solidFill>
                  <a:srgbClr val="151515"/>
                </a:solidFill>
                <a:effectLst/>
                <a:latin typeface="-apple-system"/>
              </a:rPr>
              <a:t> The bank collects salary, pension, dividend, and other periodic collections on behalf of the client.</a:t>
            </a:r>
          </a:p>
          <a:p>
            <a:pPr algn="just">
              <a:buFont typeface="+mj-lt"/>
              <a:buAutoNum type="arabicPeriod"/>
            </a:pPr>
            <a:r>
              <a:rPr lang="en-US" b="1" i="0" dirty="0">
                <a:solidFill>
                  <a:srgbClr val="151515"/>
                </a:solidFill>
                <a:effectLst/>
                <a:latin typeface="-apple-system"/>
              </a:rPr>
              <a:t>Other Agency Functions:</a:t>
            </a:r>
            <a:r>
              <a:rPr lang="en-US" b="0" i="0" dirty="0">
                <a:solidFill>
                  <a:srgbClr val="151515"/>
                </a:solidFill>
                <a:effectLst/>
                <a:latin typeface="-apple-system"/>
              </a:rPr>
              <a:t> They act as trustees, executors, advisers, and administrators on behalf of their clients. They act as representatives of clients to deal with other banks and institutions.</a:t>
            </a:r>
          </a:p>
          <a:p>
            <a:pPr algn="just"/>
            <a:endParaRPr lang="en-US" dirty="0"/>
          </a:p>
        </p:txBody>
      </p:sp>
    </p:spTree>
    <p:extLst>
      <p:ext uri="{BB962C8B-B14F-4D97-AF65-F5344CB8AC3E}">
        <p14:creationId xmlns:p14="http://schemas.microsoft.com/office/powerpoint/2010/main" val="422837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1838-6A28-19D9-1A66-B0F5047405E6}"/>
              </a:ext>
            </a:extLst>
          </p:cNvPr>
          <p:cNvSpPr>
            <a:spLocks noGrp="1"/>
          </p:cNvSpPr>
          <p:nvPr>
            <p:ph type="title"/>
          </p:nvPr>
        </p:nvSpPr>
        <p:spPr/>
        <p:txBody>
          <a:bodyPr/>
          <a:lstStyle/>
          <a:p>
            <a:r>
              <a:rPr lang="en-US" b="1" i="0" dirty="0">
                <a:solidFill>
                  <a:srgbClr val="151515"/>
                </a:solidFill>
                <a:effectLst/>
                <a:latin typeface="-apple-system"/>
              </a:rPr>
              <a:t>B. Secondary Functions of Banks</a:t>
            </a:r>
            <a:endParaRPr lang="en-US" dirty="0"/>
          </a:p>
        </p:txBody>
      </p:sp>
      <p:sp>
        <p:nvSpPr>
          <p:cNvPr id="3" name="Content Placeholder 2">
            <a:extLst>
              <a:ext uri="{FF2B5EF4-FFF2-40B4-BE49-F238E27FC236}">
                <a16:creationId xmlns:a16="http://schemas.microsoft.com/office/drawing/2014/main" id="{F92304A6-CC24-5EAA-6C24-14841DCC717E}"/>
              </a:ext>
            </a:extLst>
          </p:cNvPr>
          <p:cNvSpPr>
            <a:spLocks noGrp="1"/>
          </p:cNvSpPr>
          <p:nvPr>
            <p:ph idx="1"/>
          </p:nvPr>
        </p:nvSpPr>
        <p:spPr/>
        <p:txBody>
          <a:bodyPr>
            <a:normAutofit fontScale="70000" lnSpcReduction="20000"/>
          </a:bodyPr>
          <a:lstStyle/>
          <a:p>
            <a:pPr algn="just"/>
            <a:r>
              <a:rPr lang="en-US" b="1" i="0" dirty="0">
                <a:solidFill>
                  <a:srgbClr val="151515"/>
                </a:solidFill>
                <a:effectLst/>
                <a:latin typeface="-apple-system"/>
              </a:rPr>
              <a:t>2. General Utility Functions</a:t>
            </a:r>
          </a:p>
          <a:p>
            <a:pPr algn="just"/>
            <a:r>
              <a:rPr lang="en-US" b="0" i="0" dirty="0">
                <a:solidFill>
                  <a:srgbClr val="151515"/>
                </a:solidFill>
                <a:effectLst/>
                <a:latin typeface="-apple-system"/>
              </a:rPr>
              <a:t>The bank also performs general utility functions, such as,</a:t>
            </a:r>
          </a:p>
          <a:p>
            <a:pPr algn="just">
              <a:buFont typeface="+mj-lt"/>
              <a:buAutoNum type="arabicPeriod"/>
            </a:pPr>
            <a:r>
              <a:rPr lang="en-US" b="1" i="0" dirty="0">
                <a:solidFill>
                  <a:srgbClr val="151515"/>
                </a:solidFill>
                <a:effectLst/>
                <a:latin typeface="-apple-system"/>
              </a:rPr>
              <a:t>Issue of Drafts and Letter of Credits:</a:t>
            </a:r>
            <a:r>
              <a:rPr lang="en-US" b="0" i="0" dirty="0">
                <a:solidFill>
                  <a:srgbClr val="151515"/>
                </a:solidFill>
                <a:effectLst/>
                <a:latin typeface="-apple-system"/>
              </a:rPr>
              <a:t> Banks issue drafts for transferring money from one place to another. It also issues letters of credit, especially in the case of import trade. It also issues travelers’ checks.</a:t>
            </a:r>
          </a:p>
          <a:p>
            <a:pPr algn="just">
              <a:buFont typeface="+mj-lt"/>
              <a:buAutoNum type="arabicPeriod"/>
            </a:pPr>
            <a:r>
              <a:rPr lang="en-US" b="1" i="0" dirty="0">
                <a:solidFill>
                  <a:srgbClr val="151515"/>
                </a:solidFill>
                <a:effectLst/>
                <a:latin typeface="-apple-system"/>
              </a:rPr>
              <a:t>Locker Facility:</a:t>
            </a:r>
            <a:r>
              <a:rPr lang="en-US" b="0" i="0" dirty="0">
                <a:solidFill>
                  <a:srgbClr val="151515"/>
                </a:solidFill>
                <a:effectLst/>
                <a:latin typeface="-apple-system"/>
              </a:rPr>
              <a:t> The bank provides a locker facility to safely store valuable documents, gold ornaments, and other valuables.</a:t>
            </a:r>
          </a:p>
          <a:p>
            <a:pPr algn="just">
              <a:buFont typeface="+mj-lt"/>
              <a:buAutoNum type="arabicPeriod"/>
            </a:pPr>
            <a:r>
              <a:rPr lang="en-US" b="1" i="0" dirty="0">
                <a:solidFill>
                  <a:srgbClr val="151515"/>
                </a:solidFill>
                <a:effectLst/>
                <a:latin typeface="-apple-system"/>
              </a:rPr>
              <a:t>Underwriting of Shares:</a:t>
            </a:r>
            <a:r>
              <a:rPr lang="en-US" b="0" i="0" dirty="0">
                <a:solidFill>
                  <a:srgbClr val="151515"/>
                </a:solidFill>
                <a:effectLst/>
                <a:latin typeface="-apple-system"/>
              </a:rPr>
              <a:t> The bank underwrites shares and debentures through its merchant banking division.</a:t>
            </a:r>
          </a:p>
          <a:p>
            <a:pPr algn="just">
              <a:buFont typeface="+mj-lt"/>
              <a:buAutoNum type="arabicPeriod"/>
            </a:pPr>
            <a:r>
              <a:rPr lang="en-US" b="1" i="0" dirty="0">
                <a:solidFill>
                  <a:srgbClr val="151515"/>
                </a:solidFill>
                <a:effectLst/>
                <a:latin typeface="-apple-system"/>
              </a:rPr>
              <a:t>Dealing in Foreign Exchange:</a:t>
            </a:r>
            <a:r>
              <a:rPr lang="en-US" b="0" i="0" dirty="0">
                <a:solidFill>
                  <a:srgbClr val="151515"/>
                </a:solidFill>
                <a:effectLst/>
                <a:latin typeface="-apple-system"/>
              </a:rPr>
              <a:t> Commercial banks are allowed </a:t>
            </a:r>
            <a:r>
              <a:rPr lang="en-US" b="0" i="0" dirty="0" err="1">
                <a:solidFill>
                  <a:srgbClr val="151515"/>
                </a:solidFill>
                <a:effectLst/>
                <a:latin typeface="-apple-system"/>
              </a:rPr>
              <a:t>by.RBI</a:t>
            </a:r>
            <a:r>
              <a:rPr lang="en-US" b="0" i="0" dirty="0">
                <a:solidFill>
                  <a:srgbClr val="151515"/>
                </a:solidFill>
                <a:effectLst/>
                <a:latin typeface="-apple-system"/>
              </a:rPr>
              <a:t> to deal in foreign exchange.</a:t>
            </a:r>
          </a:p>
          <a:p>
            <a:pPr algn="just">
              <a:buFont typeface="+mj-lt"/>
              <a:buAutoNum type="arabicPeriod"/>
            </a:pPr>
            <a:r>
              <a:rPr lang="en-US" b="1" i="0" dirty="0">
                <a:solidFill>
                  <a:srgbClr val="151515"/>
                </a:solidFill>
                <a:effectLst/>
                <a:latin typeface="-apple-system"/>
              </a:rPr>
              <a:t>Project Reports:</a:t>
            </a:r>
            <a:r>
              <a:rPr lang="en-US" b="0" i="0" dirty="0">
                <a:solidFill>
                  <a:srgbClr val="151515"/>
                </a:solidFill>
                <a:effectLst/>
                <a:latin typeface="-apple-system"/>
              </a:rPr>
              <a:t> The bank may also undertake to prepare project reports on behalf of its clients.</a:t>
            </a:r>
          </a:p>
          <a:p>
            <a:pPr algn="just">
              <a:buFont typeface="+mj-lt"/>
              <a:buAutoNum type="arabicPeriod"/>
            </a:pPr>
            <a:r>
              <a:rPr lang="en-US" b="1" i="0" dirty="0">
                <a:solidFill>
                  <a:srgbClr val="151515"/>
                </a:solidFill>
                <a:effectLst/>
                <a:latin typeface="-apple-system"/>
              </a:rPr>
              <a:t>Social Welfare Programs:</a:t>
            </a:r>
            <a:r>
              <a:rPr lang="en-US" b="0" i="0" dirty="0">
                <a:solidFill>
                  <a:srgbClr val="151515"/>
                </a:solidFill>
                <a:effectLst/>
                <a:latin typeface="-apple-system"/>
              </a:rPr>
              <a:t> It undertakes social welfare programs, such as adult literacy programs, public welfare campaigns, etc.</a:t>
            </a:r>
          </a:p>
          <a:p>
            <a:pPr algn="just">
              <a:buFont typeface="+mj-lt"/>
              <a:buAutoNum type="arabicPeriod"/>
            </a:pPr>
            <a:r>
              <a:rPr lang="en-US" b="1" i="0" dirty="0">
                <a:solidFill>
                  <a:srgbClr val="151515"/>
                </a:solidFill>
                <a:effectLst/>
                <a:latin typeface="-apple-system"/>
              </a:rPr>
              <a:t>Other Utility Functions:</a:t>
            </a:r>
            <a:r>
              <a:rPr lang="en-US" b="0" i="0" dirty="0">
                <a:solidFill>
                  <a:srgbClr val="151515"/>
                </a:solidFill>
                <a:effectLst/>
                <a:latin typeface="-apple-system"/>
              </a:rPr>
              <a:t> It acts as a referee to customers’ financial standing. It </a:t>
            </a:r>
            <a:r>
              <a:rPr lang="en-US" b="0" i="0" u="none" strike="noStrike" dirty="0">
                <a:solidFill>
                  <a:srgbClr val="CC0000"/>
                </a:solidFill>
                <a:effectLst/>
                <a:latin typeface="-apple-system"/>
                <a:hlinkClick r:id="rId2"/>
              </a:rPr>
              <a:t>collects creditworthiness information about clients of its customers</a:t>
            </a:r>
            <a:r>
              <a:rPr lang="en-US" b="0" i="0" dirty="0">
                <a:solidFill>
                  <a:srgbClr val="151515"/>
                </a:solidFill>
                <a:effectLst/>
                <a:latin typeface="-apple-system"/>
              </a:rPr>
              <a:t>. It provides </a:t>
            </a:r>
            <a:r>
              <a:rPr lang="en-US" b="0" i="0" u="none" strike="noStrike" dirty="0">
                <a:solidFill>
                  <a:srgbClr val="CC0000"/>
                </a:solidFill>
                <a:effectLst/>
                <a:latin typeface="-apple-system"/>
                <a:hlinkClick r:id="rId3"/>
              </a:rPr>
              <a:t>market information</a:t>
            </a:r>
            <a:r>
              <a:rPr lang="en-US" b="0" i="0" dirty="0">
                <a:solidFill>
                  <a:srgbClr val="151515"/>
                </a:solidFill>
                <a:effectLst/>
                <a:latin typeface="-apple-system"/>
              </a:rPr>
              <a:t> to its customers, etc. It provides travelers’ check facilities.</a:t>
            </a:r>
          </a:p>
          <a:p>
            <a:pPr algn="just"/>
            <a:endParaRPr lang="en-US" dirty="0"/>
          </a:p>
        </p:txBody>
      </p:sp>
    </p:spTree>
    <p:extLst>
      <p:ext uri="{BB962C8B-B14F-4D97-AF65-F5344CB8AC3E}">
        <p14:creationId xmlns:p14="http://schemas.microsoft.com/office/powerpoint/2010/main" val="295726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631C-4A52-3A4A-79AC-25D6B77C2626}"/>
              </a:ext>
            </a:extLst>
          </p:cNvPr>
          <p:cNvSpPr>
            <a:spLocks noGrp="1"/>
          </p:cNvSpPr>
          <p:nvPr>
            <p:ph type="title"/>
          </p:nvPr>
        </p:nvSpPr>
        <p:spPr/>
        <p:txBody>
          <a:bodyPr/>
          <a:lstStyle/>
          <a:p>
            <a:r>
              <a:rPr lang="en-US" b="1" dirty="0"/>
              <a:t>Commercial Bank</a:t>
            </a:r>
            <a:endParaRPr lang="en-US" dirty="0"/>
          </a:p>
        </p:txBody>
      </p:sp>
      <p:sp>
        <p:nvSpPr>
          <p:cNvPr id="3" name="Content Placeholder 2">
            <a:extLst>
              <a:ext uri="{FF2B5EF4-FFF2-40B4-BE49-F238E27FC236}">
                <a16:creationId xmlns:a16="http://schemas.microsoft.com/office/drawing/2014/main" id="{6ECF925C-21FC-D987-A4A7-DBB7138AB77C}"/>
              </a:ext>
            </a:extLst>
          </p:cNvPr>
          <p:cNvSpPr>
            <a:spLocks noGrp="1"/>
          </p:cNvSpPr>
          <p:nvPr>
            <p:ph idx="1"/>
          </p:nvPr>
        </p:nvSpPr>
        <p:spPr/>
        <p:txBody>
          <a:bodyPr>
            <a:normAutofit fontScale="92500" lnSpcReduction="20000"/>
          </a:bodyPr>
          <a:lstStyle/>
          <a:p>
            <a:pPr marL="0" indent="0" algn="just">
              <a:buNone/>
            </a:pPr>
            <a:r>
              <a:rPr lang="en-US" b="0" i="0" dirty="0">
                <a:solidFill>
                  <a:srgbClr val="151515"/>
                </a:solidFill>
                <a:effectLst/>
                <a:latin typeface="-apple-system"/>
              </a:rPr>
              <a:t>A Commercial bank is a financial institution that deals with deposits, advances, and other related services. It receives money from those who want to save in deposits and lends money to those who need it.</a:t>
            </a:r>
          </a:p>
          <a:p>
            <a:pPr algn="just"/>
            <a:r>
              <a:rPr lang="en-US" b="0" i="0" dirty="0">
                <a:solidFill>
                  <a:srgbClr val="151515"/>
                </a:solidFill>
                <a:effectLst/>
                <a:latin typeface="-apple-system"/>
              </a:rPr>
              <a:t>From the above definitions, a bank means a financial institution that;</a:t>
            </a:r>
          </a:p>
          <a:p>
            <a:pPr algn="just">
              <a:buFont typeface="Arial" panose="020B0604020202020204" pitchFamily="34" charset="0"/>
              <a:buChar char="•"/>
            </a:pPr>
            <a:r>
              <a:rPr lang="en-US" dirty="0">
                <a:solidFill>
                  <a:srgbClr val="151515"/>
                </a:solidFill>
                <a:latin typeface="-apple-system"/>
              </a:rPr>
              <a:t>De</a:t>
            </a:r>
            <a:r>
              <a:rPr lang="en-US" b="0" i="0" dirty="0">
                <a:solidFill>
                  <a:srgbClr val="151515"/>
                </a:solidFill>
                <a:effectLst/>
                <a:latin typeface="-apple-system"/>
              </a:rPr>
              <a:t>als with money; it accepts deposits and advances loans.</a:t>
            </a:r>
          </a:p>
          <a:p>
            <a:pPr algn="just">
              <a:buFont typeface="Arial" panose="020B0604020202020204" pitchFamily="34" charset="0"/>
              <a:buChar char="•"/>
            </a:pPr>
            <a:r>
              <a:rPr lang="en-US" b="0" i="0" dirty="0">
                <a:solidFill>
                  <a:srgbClr val="151515"/>
                </a:solidFill>
                <a:effectLst/>
                <a:latin typeface="-apple-system"/>
              </a:rPr>
              <a:t>It also deals with credit; it has the ability to create credit, i.e., the ability to expand its liabilities as a multiple of its reserves.</a:t>
            </a:r>
          </a:p>
          <a:p>
            <a:pPr algn="just">
              <a:buFont typeface="Arial" panose="020B0604020202020204" pitchFamily="34" charset="0"/>
              <a:buChar char="•"/>
            </a:pPr>
            <a:r>
              <a:rPr lang="en-US" b="0" i="0" dirty="0">
                <a:solidFill>
                  <a:srgbClr val="151515"/>
                </a:solidFill>
                <a:effectLst/>
                <a:latin typeface="-apple-system"/>
              </a:rPr>
              <a:t>It is a commercial institution; it aims at earning profit.</a:t>
            </a:r>
          </a:p>
          <a:p>
            <a:pPr algn="just">
              <a:buFont typeface="Arial" panose="020B0604020202020204" pitchFamily="34" charset="0"/>
              <a:buChar char="•"/>
            </a:pPr>
            <a:r>
              <a:rPr lang="en-US" b="0" i="0" dirty="0">
                <a:solidFill>
                  <a:srgbClr val="151515"/>
                </a:solidFill>
                <a:effectLst/>
                <a:latin typeface="-apple-system"/>
              </a:rPr>
              <a:t>It is a unique financial institution that creates demand deposits that serve as a medium of exchange, and as a result, the banks manage the country’s payment system.</a:t>
            </a:r>
          </a:p>
          <a:p>
            <a:pPr algn="just"/>
            <a:r>
              <a:rPr lang="en-US" b="0" i="0" dirty="0">
                <a:solidFill>
                  <a:srgbClr val="151515"/>
                </a:solidFill>
                <a:effectLst/>
                <a:latin typeface="-apple-system"/>
              </a:rPr>
              <a:t>Finally, we can say that bank is an organization where people and businesses can invest or borrow money, change it to foreign money, etc. or a building where these services are offered.</a:t>
            </a:r>
          </a:p>
          <a:p>
            <a:pPr marL="0" indent="0" algn="just">
              <a:buNone/>
            </a:pPr>
            <a:endParaRPr lang="en-US" b="1" dirty="0"/>
          </a:p>
        </p:txBody>
      </p:sp>
    </p:spTree>
    <p:extLst>
      <p:ext uri="{BB962C8B-B14F-4D97-AF65-F5344CB8AC3E}">
        <p14:creationId xmlns:p14="http://schemas.microsoft.com/office/powerpoint/2010/main" val="230102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7F82-A3D8-E04A-CDDB-9DE0BEDB3114}"/>
              </a:ext>
            </a:extLst>
          </p:cNvPr>
          <p:cNvSpPr>
            <a:spLocks noGrp="1"/>
          </p:cNvSpPr>
          <p:nvPr>
            <p:ph type="title"/>
          </p:nvPr>
        </p:nvSpPr>
        <p:spPr/>
        <p:txBody>
          <a:bodyPr/>
          <a:lstStyle/>
          <a:p>
            <a:r>
              <a:rPr lang="en-US" b="1" i="0" dirty="0">
                <a:solidFill>
                  <a:srgbClr val="151515"/>
                </a:solidFill>
                <a:effectLst/>
                <a:latin typeface="-apple-system"/>
              </a:rPr>
              <a:t>Where the word “Bank” came from</a:t>
            </a:r>
            <a:endParaRPr lang="en-US" dirty="0"/>
          </a:p>
        </p:txBody>
      </p:sp>
      <p:sp>
        <p:nvSpPr>
          <p:cNvPr id="3" name="Content Placeholder 2">
            <a:extLst>
              <a:ext uri="{FF2B5EF4-FFF2-40B4-BE49-F238E27FC236}">
                <a16:creationId xmlns:a16="http://schemas.microsoft.com/office/drawing/2014/main" id="{63E6C40A-B4DB-7207-F4DC-FD730C4B46A8}"/>
              </a:ext>
            </a:extLst>
          </p:cNvPr>
          <p:cNvSpPr>
            <a:spLocks noGrp="1"/>
          </p:cNvSpPr>
          <p:nvPr>
            <p:ph idx="1"/>
          </p:nvPr>
        </p:nvSpPr>
        <p:spPr/>
        <p:txBody>
          <a:bodyPr/>
          <a:lstStyle/>
          <a:p>
            <a:pPr marL="0" indent="0" algn="just">
              <a:buNone/>
            </a:pPr>
            <a:r>
              <a:rPr lang="en-US" i="0" strike="noStrike" dirty="0">
                <a:effectLst/>
                <a:hlinkClick r:id="rId2">
                  <a:extLst>
                    <a:ext uri="{A12FA001-AC4F-418D-AE19-62706E023703}">
                      <ahyp:hlinkClr xmlns:ahyp="http://schemas.microsoft.com/office/drawing/2018/hyperlinkcolor" val="tx"/>
                    </a:ext>
                  </a:extLst>
                </a:hlinkClick>
              </a:rPr>
              <a:t>The history of the banking industry is long and vast</a:t>
            </a:r>
            <a:r>
              <a:rPr lang="en-US" b="0" i="0" dirty="0">
                <a:solidFill>
                  <a:srgbClr val="151515"/>
                </a:solidFill>
                <a:effectLst/>
              </a:rPr>
              <a:t>, and Finance is the lifeblood of trade, commerce, and industry. The development of any country mainly depends upon the banking system. The term bank is either derived from the old Italian word “</a:t>
            </a:r>
            <a:r>
              <a:rPr lang="en-US" b="0" i="1" dirty="0">
                <a:solidFill>
                  <a:srgbClr val="151515"/>
                </a:solidFill>
                <a:effectLst/>
              </a:rPr>
              <a:t>Banca</a:t>
            </a:r>
            <a:r>
              <a:rPr lang="en-US" b="0" i="0" dirty="0">
                <a:solidFill>
                  <a:srgbClr val="151515"/>
                </a:solidFill>
                <a:effectLst/>
              </a:rPr>
              <a:t>” or the French word “</a:t>
            </a:r>
            <a:r>
              <a:rPr lang="en-US" b="0" i="1" dirty="0">
                <a:solidFill>
                  <a:srgbClr val="151515"/>
                </a:solidFill>
                <a:effectLst/>
              </a:rPr>
              <a:t>Banque,</a:t>
            </a:r>
            <a:r>
              <a:rPr lang="en-US" b="0" i="0" dirty="0">
                <a:solidFill>
                  <a:srgbClr val="151515"/>
                </a:solidFill>
                <a:effectLst/>
              </a:rPr>
              <a:t>” both mean a Bench or money exchange table.</a:t>
            </a:r>
          </a:p>
          <a:p>
            <a:pPr marL="0" indent="0" algn="just">
              <a:buNone/>
            </a:pPr>
            <a:r>
              <a:rPr lang="en-US" b="0" i="0" dirty="0">
                <a:solidFill>
                  <a:srgbClr val="151515"/>
                </a:solidFill>
                <a:effectLst/>
              </a:rPr>
              <a:t>In the olden days, European money lenders or money changers displayed (show) coins of different countries in big heaps (quantity) on benches or tables for lending or exchanging. </a:t>
            </a:r>
            <a:r>
              <a:rPr lang="en-US" b="0" i="0" strike="noStrike" dirty="0">
                <a:effectLst/>
                <a:hlinkClick r:id="rId3">
                  <a:extLst>
                    <a:ext uri="{A12FA001-AC4F-418D-AE19-62706E023703}">
                      <ahyp:hlinkClr xmlns:ahyp="http://schemas.microsoft.com/office/drawing/2018/hyperlinkcolor" val="tx"/>
                    </a:ext>
                  </a:extLst>
                </a:hlinkClick>
              </a:rPr>
              <a:t>Nowadays, the banking sector acts as the backbone of modem business</a:t>
            </a:r>
            <a:r>
              <a:rPr lang="en-US" b="0" i="0" dirty="0">
                <a:effectLst/>
              </a:rPr>
              <a:t>.</a:t>
            </a:r>
          </a:p>
          <a:p>
            <a:pPr marL="0" indent="0" algn="just">
              <a:buNone/>
            </a:pPr>
            <a:endParaRPr lang="en-US" dirty="0"/>
          </a:p>
        </p:txBody>
      </p:sp>
    </p:spTree>
    <p:extLst>
      <p:ext uri="{BB962C8B-B14F-4D97-AF65-F5344CB8AC3E}">
        <p14:creationId xmlns:p14="http://schemas.microsoft.com/office/powerpoint/2010/main" val="197912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unctions of Banks">
            <a:extLst>
              <a:ext uri="{FF2B5EF4-FFF2-40B4-BE49-F238E27FC236}">
                <a16:creationId xmlns:a16="http://schemas.microsoft.com/office/drawing/2014/main" id="{CCF698C1-9258-0D84-ABC1-E58114B915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9864" y="466532"/>
            <a:ext cx="9249043" cy="582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3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23541-1329-145E-5167-21343050867D}"/>
              </a:ext>
            </a:extLst>
          </p:cNvPr>
          <p:cNvSpPr>
            <a:spLocks noGrp="1"/>
          </p:cNvSpPr>
          <p:nvPr>
            <p:ph type="title"/>
          </p:nvPr>
        </p:nvSpPr>
        <p:spPr/>
        <p:txBody>
          <a:bodyPr/>
          <a:lstStyle/>
          <a:p>
            <a:r>
              <a:rPr lang="en-US" b="1" i="0" dirty="0">
                <a:solidFill>
                  <a:srgbClr val="151515"/>
                </a:solidFill>
                <a:effectLst/>
                <a:latin typeface="-apple-system"/>
              </a:rPr>
              <a:t>Functions of Banks</a:t>
            </a:r>
            <a:endParaRPr lang="en-US" dirty="0"/>
          </a:p>
        </p:txBody>
      </p:sp>
      <p:sp>
        <p:nvSpPr>
          <p:cNvPr id="3" name="Content Placeholder 2">
            <a:extLst>
              <a:ext uri="{FF2B5EF4-FFF2-40B4-BE49-F238E27FC236}">
                <a16:creationId xmlns:a16="http://schemas.microsoft.com/office/drawing/2014/main" id="{A130E296-7988-51F2-FED0-A6F5695B146F}"/>
              </a:ext>
            </a:extLst>
          </p:cNvPr>
          <p:cNvSpPr>
            <a:spLocks noGrp="1"/>
          </p:cNvSpPr>
          <p:nvPr>
            <p:ph idx="1"/>
          </p:nvPr>
        </p:nvSpPr>
        <p:spPr/>
        <p:txBody>
          <a:bodyPr>
            <a:normAutofit/>
          </a:bodyPr>
          <a:lstStyle/>
          <a:p>
            <a:pPr algn="l">
              <a:buFont typeface="+mj-lt"/>
              <a:buAutoNum type="arabicPeriod"/>
            </a:pPr>
            <a:r>
              <a:rPr lang="en-US" sz="3200" b="1" i="0" dirty="0">
                <a:solidFill>
                  <a:srgbClr val="151515"/>
                </a:solidFill>
                <a:effectLst/>
              </a:rPr>
              <a:t>Primary Functions of Banks.</a:t>
            </a:r>
          </a:p>
          <a:p>
            <a:pPr marL="0" indent="0" algn="l">
              <a:buNone/>
            </a:pPr>
            <a:endParaRPr lang="en-US" sz="3200" b="0" i="0" dirty="0">
              <a:solidFill>
                <a:srgbClr val="151515"/>
              </a:solidFill>
              <a:effectLst/>
            </a:endParaRPr>
          </a:p>
          <a:p>
            <a:pPr marL="742950" lvl="1" indent="-285750" algn="l">
              <a:buFont typeface="+mj-lt"/>
              <a:buAutoNum type="arabicPeriod"/>
            </a:pPr>
            <a:r>
              <a:rPr lang="en-US" sz="3200" b="1" i="1" dirty="0">
                <a:solidFill>
                  <a:srgbClr val="151515"/>
                </a:solidFill>
                <a:effectLst/>
              </a:rPr>
              <a:t>Accepting Deposits.</a:t>
            </a:r>
            <a:endParaRPr lang="en-US" sz="3200" b="0" i="0" dirty="0">
              <a:solidFill>
                <a:srgbClr val="151515"/>
              </a:solidFill>
              <a:effectLst/>
            </a:endParaRPr>
          </a:p>
          <a:p>
            <a:pPr marL="1143000" lvl="2" indent="-228600" algn="l">
              <a:buFont typeface="+mj-lt"/>
              <a:buAutoNum type="arabicPeriod"/>
            </a:pPr>
            <a:r>
              <a:rPr lang="en-US" sz="3200" b="0" i="0" dirty="0">
                <a:solidFill>
                  <a:srgbClr val="151515"/>
                </a:solidFill>
                <a:effectLst/>
              </a:rPr>
              <a:t>Saving Deposits.</a:t>
            </a:r>
          </a:p>
          <a:p>
            <a:pPr marL="1143000" lvl="2" indent="-228600" algn="l">
              <a:buFont typeface="+mj-lt"/>
              <a:buAutoNum type="arabicPeriod"/>
            </a:pPr>
            <a:r>
              <a:rPr lang="en-US" sz="3200" b="0" i="0" dirty="0">
                <a:solidFill>
                  <a:srgbClr val="151515"/>
                </a:solidFill>
                <a:effectLst/>
              </a:rPr>
              <a:t>Fixed Deposits.</a:t>
            </a:r>
          </a:p>
          <a:p>
            <a:pPr marL="1143000" lvl="2" indent="-228600" algn="l">
              <a:buFont typeface="+mj-lt"/>
              <a:buAutoNum type="arabicPeriod"/>
            </a:pPr>
            <a:r>
              <a:rPr lang="en-US" sz="3200" b="0" i="0" dirty="0">
                <a:solidFill>
                  <a:srgbClr val="151515"/>
                </a:solidFill>
                <a:effectLst/>
              </a:rPr>
              <a:t>Current Deposits.</a:t>
            </a:r>
          </a:p>
          <a:p>
            <a:pPr marL="1143000" lvl="2" indent="-228600" algn="l">
              <a:buFont typeface="+mj-lt"/>
              <a:buAutoNum type="arabicPeriod"/>
            </a:pPr>
            <a:r>
              <a:rPr lang="en-US" sz="3200" b="0" i="0" dirty="0">
                <a:solidFill>
                  <a:srgbClr val="151515"/>
                </a:solidFill>
                <a:effectLst/>
              </a:rPr>
              <a:t>Recurring Deposits.</a:t>
            </a:r>
          </a:p>
          <a:p>
            <a:pPr marL="0" indent="0">
              <a:buNone/>
            </a:pPr>
            <a:endParaRPr lang="en-US" sz="3200" dirty="0"/>
          </a:p>
        </p:txBody>
      </p:sp>
    </p:spTree>
    <p:extLst>
      <p:ext uri="{BB962C8B-B14F-4D97-AF65-F5344CB8AC3E}">
        <p14:creationId xmlns:p14="http://schemas.microsoft.com/office/powerpoint/2010/main" val="135327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B1C1F-373E-77D4-3697-311E2C0B0B14}"/>
              </a:ext>
            </a:extLst>
          </p:cNvPr>
          <p:cNvSpPr>
            <a:spLocks noGrp="1"/>
          </p:cNvSpPr>
          <p:nvPr>
            <p:ph type="title"/>
          </p:nvPr>
        </p:nvSpPr>
        <p:spPr/>
        <p:txBody>
          <a:bodyPr/>
          <a:lstStyle/>
          <a:p>
            <a:r>
              <a:rPr lang="en-US" b="1" i="0" dirty="0">
                <a:solidFill>
                  <a:srgbClr val="151515"/>
                </a:solidFill>
                <a:effectLst/>
                <a:latin typeface="-apple-system"/>
              </a:rPr>
              <a:t>Functions of Banks</a:t>
            </a:r>
            <a:endParaRPr lang="en-US" dirty="0"/>
          </a:p>
        </p:txBody>
      </p:sp>
      <p:sp>
        <p:nvSpPr>
          <p:cNvPr id="3" name="Content Placeholder 2">
            <a:extLst>
              <a:ext uri="{FF2B5EF4-FFF2-40B4-BE49-F238E27FC236}">
                <a16:creationId xmlns:a16="http://schemas.microsoft.com/office/drawing/2014/main" id="{7F8BE312-AE2F-1D6A-708F-FCCAB5ECAB98}"/>
              </a:ext>
            </a:extLst>
          </p:cNvPr>
          <p:cNvSpPr>
            <a:spLocks noGrp="1"/>
          </p:cNvSpPr>
          <p:nvPr>
            <p:ph idx="1"/>
          </p:nvPr>
        </p:nvSpPr>
        <p:spPr/>
        <p:txBody>
          <a:bodyPr>
            <a:normAutofit/>
          </a:bodyPr>
          <a:lstStyle/>
          <a:p>
            <a:pPr marL="457200" lvl="1" indent="0" algn="l">
              <a:buNone/>
            </a:pPr>
            <a:r>
              <a:rPr lang="en-US" sz="3200" b="1" i="1" dirty="0">
                <a:solidFill>
                  <a:srgbClr val="151515"/>
                </a:solidFill>
                <a:effectLst/>
              </a:rPr>
              <a:t>2. Granting of Loans and Advances.</a:t>
            </a:r>
            <a:endParaRPr lang="en-US" sz="3200" b="0" i="0" dirty="0">
              <a:solidFill>
                <a:srgbClr val="151515"/>
              </a:solidFill>
              <a:effectLst/>
            </a:endParaRPr>
          </a:p>
          <a:p>
            <a:pPr marL="1143000" lvl="2" indent="-228600" algn="l">
              <a:buFont typeface="+mj-lt"/>
              <a:buAutoNum type="arabicPeriod"/>
            </a:pPr>
            <a:r>
              <a:rPr lang="en-US" sz="3200" b="0" i="0" dirty="0">
                <a:solidFill>
                  <a:srgbClr val="151515"/>
                </a:solidFill>
                <a:effectLst/>
              </a:rPr>
              <a:t>Overdraft</a:t>
            </a:r>
          </a:p>
          <a:p>
            <a:pPr marL="1143000" lvl="2" indent="-228600" algn="l">
              <a:buFont typeface="+mj-lt"/>
              <a:buAutoNum type="arabicPeriod"/>
            </a:pPr>
            <a:r>
              <a:rPr lang="en-US" sz="3200" b="0" i="0" dirty="0">
                <a:solidFill>
                  <a:srgbClr val="151515"/>
                </a:solidFill>
                <a:effectLst/>
              </a:rPr>
              <a:t>Cash Credits</a:t>
            </a:r>
          </a:p>
          <a:p>
            <a:pPr marL="1143000" lvl="2" indent="-228600" algn="l">
              <a:buFont typeface="+mj-lt"/>
              <a:buAutoNum type="arabicPeriod"/>
            </a:pPr>
            <a:r>
              <a:rPr lang="en-US" sz="3200" b="0" i="0" dirty="0">
                <a:solidFill>
                  <a:srgbClr val="151515"/>
                </a:solidFill>
                <a:effectLst/>
              </a:rPr>
              <a:t>Loans</a:t>
            </a:r>
          </a:p>
          <a:p>
            <a:pPr marL="1143000" lvl="2" indent="-228600" algn="l">
              <a:buFont typeface="+mj-lt"/>
              <a:buAutoNum type="arabicPeriod"/>
            </a:pPr>
            <a:r>
              <a:rPr lang="en-US" sz="3200" b="0" i="0" dirty="0">
                <a:solidFill>
                  <a:srgbClr val="151515"/>
                </a:solidFill>
                <a:effectLst/>
              </a:rPr>
              <a:t>Discounting of Bill of Exchange</a:t>
            </a:r>
          </a:p>
          <a:p>
            <a:pPr marL="0" indent="0">
              <a:buNone/>
            </a:pPr>
            <a:endParaRPr lang="en-US" sz="3200" dirty="0"/>
          </a:p>
        </p:txBody>
      </p:sp>
    </p:spTree>
    <p:extLst>
      <p:ext uri="{BB962C8B-B14F-4D97-AF65-F5344CB8AC3E}">
        <p14:creationId xmlns:p14="http://schemas.microsoft.com/office/powerpoint/2010/main" val="404926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15BEC-70E6-87D8-3FBF-0DF1B2E7B625}"/>
              </a:ext>
            </a:extLst>
          </p:cNvPr>
          <p:cNvSpPr>
            <a:spLocks noGrp="1"/>
          </p:cNvSpPr>
          <p:nvPr>
            <p:ph type="title"/>
          </p:nvPr>
        </p:nvSpPr>
        <p:spPr/>
        <p:txBody>
          <a:bodyPr/>
          <a:lstStyle/>
          <a:p>
            <a:r>
              <a:rPr lang="en-US" b="1" i="0" dirty="0">
                <a:solidFill>
                  <a:srgbClr val="151515"/>
                </a:solidFill>
                <a:effectLst/>
                <a:latin typeface="-apple-system"/>
              </a:rPr>
              <a:t>Functions of Banks</a:t>
            </a:r>
            <a:endParaRPr lang="en-US" dirty="0"/>
          </a:p>
        </p:txBody>
      </p:sp>
      <p:sp>
        <p:nvSpPr>
          <p:cNvPr id="3" name="Content Placeholder 2">
            <a:extLst>
              <a:ext uri="{FF2B5EF4-FFF2-40B4-BE49-F238E27FC236}">
                <a16:creationId xmlns:a16="http://schemas.microsoft.com/office/drawing/2014/main" id="{04EDC73B-040B-4D81-4089-FFC1397B22D6}"/>
              </a:ext>
            </a:extLst>
          </p:cNvPr>
          <p:cNvSpPr>
            <a:spLocks noGrp="1"/>
          </p:cNvSpPr>
          <p:nvPr>
            <p:ph idx="1"/>
          </p:nvPr>
        </p:nvSpPr>
        <p:spPr/>
        <p:txBody>
          <a:bodyPr>
            <a:noAutofit/>
          </a:bodyPr>
          <a:lstStyle/>
          <a:p>
            <a:pPr marL="0" indent="0" algn="l">
              <a:buNone/>
            </a:pPr>
            <a:r>
              <a:rPr lang="en-US" sz="3200" b="1" i="0" dirty="0">
                <a:solidFill>
                  <a:srgbClr val="151515"/>
                </a:solidFill>
                <a:effectLst/>
              </a:rPr>
              <a:t>2. Secondary Functions of Banks.</a:t>
            </a:r>
            <a:endParaRPr lang="en-US" sz="3200" b="0" i="0" dirty="0">
              <a:solidFill>
                <a:srgbClr val="151515"/>
              </a:solidFill>
              <a:effectLst/>
            </a:endParaRPr>
          </a:p>
          <a:p>
            <a:pPr marL="742950" lvl="1" indent="-285750" algn="l">
              <a:buFont typeface="+mj-lt"/>
              <a:buAutoNum type="arabicPeriod"/>
            </a:pPr>
            <a:r>
              <a:rPr lang="en-US" sz="3200" b="1" i="1" dirty="0">
                <a:solidFill>
                  <a:srgbClr val="151515"/>
                </a:solidFill>
                <a:effectLst/>
              </a:rPr>
              <a:t>Agency Functions.</a:t>
            </a:r>
            <a:endParaRPr lang="en-US" sz="3200" b="0" i="0" dirty="0">
              <a:solidFill>
                <a:srgbClr val="151515"/>
              </a:solidFill>
              <a:effectLst/>
            </a:endParaRPr>
          </a:p>
          <a:p>
            <a:pPr marL="1143000" lvl="2" indent="-228600" algn="l">
              <a:buFont typeface="+mj-lt"/>
              <a:buAutoNum type="arabicPeriod"/>
            </a:pPr>
            <a:r>
              <a:rPr lang="en-US" sz="3200" b="0" i="0" dirty="0">
                <a:solidFill>
                  <a:srgbClr val="151515"/>
                </a:solidFill>
                <a:effectLst/>
              </a:rPr>
              <a:t>Transfer of Funds.</a:t>
            </a:r>
          </a:p>
          <a:p>
            <a:pPr marL="1143000" lvl="2" indent="-228600" algn="l">
              <a:buFont typeface="+mj-lt"/>
              <a:buAutoNum type="arabicPeriod"/>
            </a:pPr>
            <a:r>
              <a:rPr lang="en-US" sz="3200" b="0" i="0" dirty="0">
                <a:solidFill>
                  <a:srgbClr val="151515"/>
                </a:solidFill>
                <a:effectLst/>
              </a:rPr>
              <a:t>Collection of checks.</a:t>
            </a:r>
          </a:p>
          <a:p>
            <a:pPr marL="1143000" lvl="2" indent="-228600" algn="l">
              <a:buFont typeface="+mj-lt"/>
              <a:buAutoNum type="arabicPeriod"/>
            </a:pPr>
            <a:r>
              <a:rPr lang="en-US" sz="3200" b="0" i="0" dirty="0">
                <a:solidFill>
                  <a:srgbClr val="151515"/>
                </a:solidFill>
                <a:effectLst/>
              </a:rPr>
              <a:t>Periodic Payments.</a:t>
            </a:r>
          </a:p>
          <a:p>
            <a:pPr marL="1143000" lvl="2" indent="-228600" algn="l">
              <a:buFont typeface="+mj-lt"/>
              <a:buAutoNum type="arabicPeriod"/>
            </a:pPr>
            <a:r>
              <a:rPr lang="en-US" sz="3200" b="0" i="0" dirty="0">
                <a:solidFill>
                  <a:srgbClr val="151515"/>
                </a:solidFill>
                <a:effectLst/>
              </a:rPr>
              <a:t>Portfolio Management.</a:t>
            </a:r>
          </a:p>
          <a:p>
            <a:pPr marL="1143000" lvl="2" indent="-228600" algn="l">
              <a:buFont typeface="+mj-lt"/>
              <a:buAutoNum type="arabicPeriod"/>
            </a:pPr>
            <a:r>
              <a:rPr lang="en-US" sz="3200" b="0" i="0" dirty="0">
                <a:solidFill>
                  <a:srgbClr val="151515"/>
                </a:solidFill>
                <a:effectLst/>
              </a:rPr>
              <a:t>Periodic Collections.</a:t>
            </a:r>
          </a:p>
          <a:p>
            <a:pPr marL="1143000" lvl="2" indent="-228600" algn="l">
              <a:buFont typeface="+mj-lt"/>
              <a:buAutoNum type="arabicPeriod"/>
            </a:pPr>
            <a:r>
              <a:rPr lang="en-US" sz="3200" b="0" i="0" dirty="0">
                <a:solidFill>
                  <a:srgbClr val="151515"/>
                </a:solidFill>
                <a:effectLst/>
              </a:rPr>
              <a:t>Other Agency Functions.</a:t>
            </a:r>
          </a:p>
          <a:p>
            <a:pPr marL="0" indent="0">
              <a:buNone/>
            </a:pPr>
            <a:endParaRPr lang="en-US" sz="3200" dirty="0"/>
          </a:p>
        </p:txBody>
      </p:sp>
    </p:spTree>
    <p:extLst>
      <p:ext uri="{BB962C8B-B14F-4D97-AF65-F5344CB8AC3E}">
        <p14:creationId xmlns:p14="http://schemas.microsoft.com/office/powerpoint/2010/main" val="172325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3E9-8987-E1DC-69E1-372BDE5552B6}"/>
              </a:ext>
            </a:extLst>
          </p:cNvPr>
          <p:cNvSpPr>
            <a:spLocks noGrp="1"/>
          </p:cNvSpPr>
          <p:nvPr>
            <p:ph type="title"/>
          </p:nvPr>
        </p:nvSpPr>
        <p:spPr/>
        <p:txBody>
          <a:bodyPr/>
          <a:lstStyle/>
          <a:p>
            <a:r>
              <a:rPr lang="en-US" b="1" i="0" dirty="0">
                <a:solidFill>
                  <a:srgbClr val="151515"/>
                </a:solidFill>
                <a:effectLst/>
                <a:latin typeface="-apple-system"/>
              </a:rPr>
              <a:t>Functions of Banks</a:t>
            </a:r>
            <a:endParaRPr lang="en-US" dirty="0"/>
          </a:p>
        </p:txBody>
      </p:sp>
      <p:sp>
        <p:nvSpPr>
          <p:cNvPr id="3" name="Content Placeholder 2">
            <a:extLst>
              <a:ext uri="{FF2B5EF4-FFF2-40B4-BE49-F238E27FC236}">
                <a16:creationId xmlns:a16="http://schemas.microsoft.com/office/drawing/2014/main" id="{5E9132CA-9EEF-A1A6-DC2F-7FC0CC3F901F}"/>
              </a:ext>
            </a:extLst>
          </p:cNvPr>
          <p:cNvSpPr>
            <a:spLocks noGrp="1"/>
          </p:cNvSpPr>
          <p:nvPr>
            <p:ph idx="1"/>
          </p:nvPr>
        </p:nvSpPr>
        <p:spPr/>
        <p:txBody>
          <a:bodyPr>
            <a:normAutofit lnSpcReduction="10000"/>
          </a:bodyPr>
          <a:lstStyle/>
          <a:p>
            <a:pPr marL="457200" lvl="1" indent="0" algn="l">
              <a:buNone/>
            </a:pPr>
            <a:r>
              <a:rPr lang="en-US" sz="3200" b="1" i="1" dirty="0">
                <a:solidFill>
                  <a:srgbClr val="151515"/>
                </a:solidFill>
                <a:effectLst/>
              </a:rPr>
              <a:t>2. General Utility Functions.</a:t>
            </a:r>
            <a:endParaRPr lang="en-US" sz="3200" b="0" i="0" dirty="0">
              <a:solidFill>
                <a:srgbClr val="151515"/>
              </a:solidFill>
              <a:effectLst/>
            </a:endParaRPr>
          </a:p>
          <a:p>
            <a:pPr marL="1143000" lvl="2" indent="-228600" algn="l">
              <a:buFont typeface="+mj-lt"/>
              <a:buAutoNum type="arabicPeriod"/>
            </a:pPr>
            <a:r>
              <a:rPr lang="en-US" sz="3200" b="0" i="0" dirty="0">
                <a:solidFill>
                  <a:srgbClr val="151515"/>
                </a:solidFill>
                <a:effectLst/>
              </a:rPr>
              <a:t>Issue of Drafts, Letters of Credit, etc.</a:t>
            </a:r>
          </a:p>
          <a:p>
            <a:pPr marL="1143000" lvl="2" indent="-228600" algn="l">
              <a:buFont typeface="+mj-lt"/>
              <a:buAutoNum type="arabicPeriod"/>
            </a:pPr>
            <a:r>
              <a:rPr lang="en-US" sz="3200" b="0" i="0" dirty="0">
                <a:solidFill>
                  <a:srgbClr val="151515"/>
                </a:solidFill>
                <a:effectLst/>
              </a:rPr>
              <a:t>Locker Facility.</a:t>
            </a:r>
          </a:p>
          <a:p>
            <a:pPr marL="1143000" lvl="2" indent="-228600" algn="l">
              <a:buFont typeface="+mj-lt"/>
              <a:buAutoNum type="arabicPeriod"/>
            </a:pPr>
            <a:r>
              <a:rPr lang="en-US" sz="3200" b="0" i="0" dirty="0">
                <a:solidFill>
                  <a:srgbClr val="151515"/>
                </a:solidFill>
                <a:effectLst/>
              </a:rPr>
              <a:t>Underwriting of Shares.</a:t>
            </a:r>
          </a:p>
          <a:p>
            <a:pPr marL="1143000" lvl="2" indent="-228600" algn="l">
              <a:buFont typeface="+mj-lt"/>
              <a:buAutoNum type="arabicPeriod"/>
            </a:pPr>
            <a:r>
              <a:rPr lang="en-US" sz="3200" b="0" i="0" dirty="0">
                <a:solidFill>
                  <a:srgbClr val="151515"/>
                </a:solidFill>
                <a:effectLst/>
              </a:rPr>
              <a:t>Dealing in Foreign Exchange.</a:t>
            </a:r>
          </a:p>
          <a:p>
            <a:pPr marL="1143000" lvl="2" indent="-228600" algn="l">
              <a:buFont typeface="+mj-lt"/>
              <a:buAutoNum type="arabicPeriod"/>
            </a:pPr>
            <a:r>
              <a:rPr lang="en-US" sz="3200" b="0" i="0" dirty="0">
                <a:solidFill>
                  <a:srgbClr val="151515"/>
                </a:solidFill>
                <a:effectLst/>
              </a:rPr>
              <a:t>Project Reports.</a:t>
            </a:r>
          </a:p>
          <a:p>
            <a:pPr marL="1143000" lvl="2" indent="-228600" algn="l">
              <a:buFont typeface="+mj-lt"/>
              <a:buAutoNum type="arabicPeriod"/>
            </a:pPr>
            <a:r>
              <a:rPr lang="en-US" sz="3200" b="0" i="0" dirty="0">
                <a:solidFill>
                  <a:srgbClr val="151515"/>
                </a:solidFill>
                <a:effectLst/>
              </a:rPr>
              <a:t>Social Welfare Programs.</a:t>
            </a:r>
          </a:p>
          <a:p>
            <a:pPr marL="1143000" lvl="2" indent="-228600" algn="l">
              <a:buFont typeface="+mj-lt"/>
              <a:buAutoNum type="arabicPeriod"/>
            </a:pPr>
            <a:r>
              <a:rPr lang="en-US" sz="3200" b="0" i="0" dirty="0">
                <a:solidFill>
                  <a:srgbClr val="151515"/>
                </a:solidFill>
                <a:effectLst/>
              </a:rPr>
              <a:t>Other Utility Functions.</a:t>
            </a:r>
          </a:p>
          <a:p>
            <a:endParaRPr lang="en-US" sz="3200" dirty="0"/>
          </a:p>
        </p:txBody>
      </p:sp>
    </p:spTree>
    <p:extLst>
      <p:ext uri="{BB962C8B-B14F-4D97-AF65-F5344CB8AC3E}">
        <p14:creationId xmlns:p14="http://schemas.microsoft.com/office/powerpoint/2010/main" val="84696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4D6A-7FF9-FEC2-08A7-45AF2F904E16}"/>
              </a:ext>
            </a:extLst>
          </p:cNvPr>
          <p:cNvSpPr>
            <a:spLocks noGrp="1"/>
          </p:cNvSpPr>
          <p:nvPr>
            <p:ph type="title"/>
          </p:nvPr>
        </p:nvSpPr>
        <p:spPr/>
        <p:txBody>
          <a:bodyPr>
            <a:normAutofit/>
          </a:bodyPr>
          <a:lstStyle/>
          <a:p>
            <a:r>
              <a:rPr lang="en-US" b="1" i="0" dirty="0">
                <a:solidFill>
                  <a:srgbClr val="151515"/>
                </a:solidFill>
                <a:effectLst/>
                <a:latin typeface="-apple-system"/>
              </a:rPr>
              <a:t>A. Primary Functions of Banks</a:t>
            </a:r>
            <a:endParaRPr lang="en-US" dirty="0"/>
          </a:p>
        </p:txBody>
      </p:sp>
      <p:sp>
        <p:nvSpPr>
          <p:cNvPr id="3" name="Content Placeholder 2">
            <a:extLst>
              <a:ext uri="{FF2B5EF4-FFF2-40B4-BE49-F238E27FC236}">
                <a16:creationId xmlns:a16="http://schemas.microsoft.com/office/drawing/2014/main" id="{284FEADE-072B-772E-8741-9C6ECEFBEAC8}"/>
              </a:ext>
            </a:extLst>
          </p:cNvPr>
          <p:cNvSpPr>
            <a:spLocks noGrp="1"/>
          </p:cNvSpPr>
          <p:nvPr>
            <p:ph idx="1"/>
          </p:nvPr>
        </p:nvSpPr>
        <p:spPr/>
        <p:txBody>
          <a:bodyPr>
            <a:normAutofit fontScale="85000" lnSpcReduction="20000"/>
          </a:bodyPr>
          <a:lstStyle/>
          <a:p>
            <a:pPr algn="just"/>
            <a:r>
              <a:rPr lang="en-US" b="0" i="0" dirty="0">
                <a:solidFill>
                  <a:srgbClr val="151515"/>
                </a:solidFill>
                <a:effectLst/>
                <a:latin typeface="-apple-system"/>
              </a:rPr>
              <a:t>The primary functions of a bank are also known as banking functions. They are the main functions of a bank. These primary functions of banks are explained below.</a:t>
            </a:r>
          </a:p>
          <a:p>
            <a:pPr algn="just"/>
            <a:r>
              <a:rPr lang="en-US" b="1" i="0" dirty="0">
                <a:solidFill>
                  <a:srgbClr val="151515"/>
                </a:solidFill>
                <a:effectLst/>
                <a:latin typeface="-apple-system"/>
              </a:rPr>
              <a:t>1. Accepting Deposits</a:t>
            </a:r>
          </a:p>
          <a:p>
            <a:pPr algn="just"/>
            <a:r>
              <a:rPr lang="en-US" b="0" i="0" dirty="0">
                <a:solidFill>
                  <a:srgbClr val="151515"/>
                </a:solidFill>
                <a:effectLst/>
                <a:latin typeface="-apple-system"/>
              </a:rPr>
              <a:t>The bank collects deposits from the public. These deposits can be of different types, such as</a:t>
            </a:r>
          </a:p>
          <a:p>
            <a:pPr algn="just">
              <a:buFont typeface="+mj-lt"/>
              <a:buAutoNum type="arabicPeriod"/>
            </a:pPr>
            <a:r>
              <a:rPr lang="en-US" b="1" i="0" dirty="0">
                <a:solidFill>
                  <a:srgbClr val="151515"/>
                </a:solidFill>
                <a:effectLst/>
                <a:latin typeface="-apple-system"/>
              </a:rPr>
              <a:t>Saving Deposits:</a:t>
            </a:r>
            <a:r>
              <a:rPr lang="en-US" b="0" i="0" dirty="0">
                <a:solidFill>
                  <a:srgbClr val="151515"/>
                </a:solidFill>
                <a:effectLst/>
                <a:latin typeface="-apple-system"/>
              </a:rPr>
              <a:t> This type of deposit encourages saving habits among the public. The rate of interest is low. At present, it is about 4% p.a.</a:t>
            </a:r>
          </a:p>
          <a:p>
            <a:pPr algn="just">
              <a:buFont typeface="+mj-lt"/>
              <a:buAutoNum type="arabicPeriod"/>
            </a:pPr>
            <a:r>
              <a:rPr lang="en-US" b="1" i="0" dirty="0">
                <a:solidFill>
                  <a:srgbClr val="151515"/>
                </a:solidFill>
                <a:effectLst/>
                <a:latin typeface="-apple-system"/>
              </a:rPr>
              <a:t>Fixed Deposits:</a:t>
            </a:r>
            <a:r>
              <a:rPr lang="en-US" b="0" i="0" dirty="0">
                <a:solidFill>
                  <a:srgbClr val="151515"/>
                </a:solidFill>
                <a:effectLst/>
                <a:latin typeface="-apple-system"/>
              </a:rPr>
              <a:t> The lump sum amount is deposited at one time for a specific period. A higher rate of interest is paid.</a:t>
            </a:r>
          </a:p>
          <a:p>
            <a:pPr algn="just">
              <a:buFont typeface="+mj-lt"/>
              <a:buAutoNum type="arabicPeriod"/>
            </a:pPr>
            <a:r>
              <a:rPr lang="en-US" b="1" i="0" dirty="0">
                <a:solidFill>
                  <a:srgbClr val="151515"/>
                </a:solidFill>
                <a:effectLst/>
                <a:latin typeface="-apple-system"/>
              </a:rPr>
              <a:t>Current Deposits:</a:t>
            </a:r>
            <a:r>
              <a:rPr lang="en-US" b="0" i="0" dirty="0">
                <a:solidFill>
                  <a:srgbClr val="151515"/>
                </a:solidFill>
                <a:effectLst/>
                <a:latin typeface="-apple-system"/>
              </a:rPr>
              <a:t> This type of account is operated by businessmen. Withdrawals are freely allowed. No interest is paid.</a:t>
            </a:r>
          </a:p>
          <a:p>
            <a:pPr algn="just">
              <a:buFont typeface="+mj-lt"/>
              <a:buAutoNum type="arabicPeriod"/>
            </a:pPr>
            <a:r>
              <a:rPr lang="en-US" b="1" i="0" dirty="0">
                <a:solidFill>
                  <a:srgbClr val="151515"/>
                </a:solidFill>
                <a:effectLst/>
                <a:latin typeface="-apple-system"/>
              </a:rPr>
              <a:t>Recurring Deposits:</a:t>
            </a:r>
            <a:r>
              <a:rPr lang="en-US" b="0" i="0" dirty="0">
                <a:solidFill>
                  <a:srgbClr val="151515"/>
                </a:solidFill>
                <a:effectLst/>
                <a:latin typeface="-apple-system"/>
              </a:rPr>
              <a:t> This type of account is operated by salaried persons and petty traders. Withdrawals are permitted only after the expiry of a certain period. A higher rate of interest is paid.</a:t>
            </a:r>
          </a:p>
          <a:p>
            <a:pPr algn="just"/>
            <a:endParaRPr lang="en-US" dirty="0"/>
          </a:p>
        </p:txBody>
      </p:sp>
    </p:spTree>
    <p:extLst>
      <p:ext uri="{BB962C8B-B14F-4D97-AF65-F5344CB8AC3E}">
        <p14:creationId xmlns:p14="http://schemas.microsoft.com/office/powerpoint/2010/main" val="1151014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12</TotalTime>
  <Words>1239</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-apple-system</vt:lpstr>
      <vt:lpstr>Arial</vt:lpstr>
      <vt:lpstr>Tw Cen MT</vt:lpstr>
      <vt:lpstr>Tw Cen MT Condensed</vt:lpstr>
      <vt:lpstr>Wingdings 3</vt:lpstr>
      <vt:lpstr>Integral</vt:lpstr>
      <vt:lpstr>Commercial Bank</vt:lpstr>
      <vt:lpstr>Commercial Bank</vt:lpstr>
      <vt:lpstr>Where the word “Bank” came from</vt:lpstr>
      <vt:lpstr>PowerPoint Presentation</vt:lpstr>
      <vt:lpstr>Functions of Banks</vt:lpstr>
      <vt:lpstr>Functions of Banks</vt:lpstr>
      <vt:lpstr>Functions of Banks</vt:lpstr>
      <vt:lpstr>Functions of Banks</vt:lpstr>
      <vt:lpstr>A. Primary Functions of Banks</vt:lpstr>
      <vt:lpstr>A. Primary Functions of Banks</vt:lpstr>
      <vt:lpstr>B. Secondary Functions of Banks</vt:lpstr>
      <vt:lpstr>B. Secondary Functions of Banks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Bank</dc:title>
  <dc:creator>Ananya Priya</dc:creator>
  <cp:lastModifiedBy>Shailee Upadhayay</cp:lastModifiedBy>
  <cp:revision>3</cp:revision>
  <dcterms:created xsi:type="dcterms:W3CDTF">2023-05-23T15:15:13Z</dcterms:created>
  <dcterms:modified xsi:type="dcterms:W3CDTF">2023-06-20T14:23:48Z</dcterms:modified>
</cp:coreProperties>
</file>